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86" r:id="rId2"/>
    <p:sldId id="285" r:id="rId3"/>
    <p:sldId id="256" r:id="rId4"/>
    <p:sldId id="288" r:id="rId5"/>
    <p:sldId id="293" r:id="rId6"/>
    <p:sldId id="294" r:id="rId7"/>
    <p:sldId id="320" r:id="rId8"/>
    <p:sldId id="287" r:id="rId9"/>
    <p:sldId id="276" r:id="rId10"/>
    <p:sldId id="257" r:id="rId11"/>
    <p:sldId id="258" r:id="rId12"/>
    <p:sldId id="275" r:id="rId13"/>
    <p:sldId id="266" r:id="rId14"/>
    <p:sldId id="278" r:id="rId15"/>
    <p:sldId id="318" r:id="rId16"/>
    <p:sldId id="317" r:id="rId17"/>
    <p:sldId id="267" r:id="rId18"/>
    <p:sldId id="319" r:id="rId19"/>
    <p:sldId id="316" r:id="rId20"/>
    <p:sldId id="315" r:id="rId21"/>
    <p:sldId id="334" r:id="rId22"/>
    <p:sldId id="333" r:id="rId23"/>
    <p:sldId id="329" r:id="rId24"/>
    <p:sldId id="265" r:id="rId25"/>
    <p:sldId id="335" r:id="rId26"/>
    <p:sldId id="311" r:id="rId27"/>
    <p:sldId id="273" r:id="rId28"/>
    <p:sldId id="296" r:id="rId29"/>
    <p:sldId id="33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37" r:id="rId39"/>
    <p:sldId id="305" r:id="rId40"/>
    <p:sldId id="306" r:id="rId41"/>
    <p:sldId id="308" r:id="rId42"/>
    <p:sldId id="307" r:id="rId43"/>
    <p:sldId id="338" r:id="rId44"/>
    <p:sldId id="277" r:id="rId45"/>
    <p:sldId id="33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0" autoAdjust="0"/>
    <p:restoredTop sz="94660"/>
  </p:normalViewPr>
  <p:slideViewPr>
    <p:cSldViewPr snapToGrid="0">
      <p:cViewPr varScale="1">
        <p:scale>
          <a:sx n="60" d="100"/>
          <a:sy n="60" d="100"/>
        </p:scale>
        <p:origin x="62" y="13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20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8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5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8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9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0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5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7BE6D-25FD-40BD-9835-7085AFC9DABA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845C8-277C-444D-8981-BCB83FFC2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5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j2103/COMS4995_final_project" TargetMode="External"/><Relationship Id="rId2" Type="http://schemas.openxmlformats.org/officeDocument/2006/relationships/hyperlink" Target="mailto:ipj2103@columbia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244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load_data/images" TargetMode="External"/><Relationship Id="rId7" Type="http://schemas.openxmlformats.org/officeDocument/2006/relationships/hyperlink" Target="https://arxiv.org/abs/1703.02442" TargetMode="External"/><Relationship Id="rId2" Type="http://schemas.openxmlformats.org/officeDocument/2006/relationships/hyperlink" Target="https://www.tensorflow.org/tutorials/images/transfer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5.04597" TargetMode="External"/><Relationship Id="rId5" Type="http://schemas.openxmlformats.org/officeDocument/2006/relationships/hyperlink" Target="https://www.tensorflow.org/tutorials/images/cnn" TargetMode="External"/><Relationship Id="rId4" Type="http://schemas.openxmlformats.org/officeDocument/2006/relationships/hyperlink" Target="https://www.tensorflow.org/tutorials/images/segmentation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867900" cy="2387600"/>
          </a:xfrm>
        </p:spPr>
        <p:txBody>
          <a:bodyPr/>
          <a:lstStyle/>
          <a:p>
            <a:r>
              <a:rPr lang="en-US" dirty="0" smtClean="0"/>
              <a:t>Medical Imaging Segmentation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08438"/>
            <a:ext cx="9550400" cy="2189162"/>
          </a:xfrm>
        </p:spPr>
        <p:txBody>
          <a:bodyPr>
            <a:normAutofit/>
          </a:bodyPr>
          <a:lstStyle/>
          <a:p>
            <a:r>
              <a:rPr lang="en-US" dirty="0" smtClean="0"/>
              <a:t>Ian Jenkins </a:t>
            </a:r>
          </a:p>
          <a:p>
            <a:r>
              <a:rPr lang="en-US" dirty="0" smtClean="0">
                <a:hlinkClick r:id="rId2"/>
              </a:rPr>
              <a:t>ipj2103@columbia.edu</a:t>
            </a:r>
            <a:endParaRPr lang="en-US" dirty="0" smtClean="0"/>
          </a:p>
          <a:p>
            <a:r>
              <a:rPr lang="en-US" dirty="0" smtClean="0"/>
              <a:t>COMS4995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github.com/ipj2103/COMS4995_final_project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0" y="1778901"/>
            <a:ext cx="3934220" cy="5011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4595"/>
          <a:stretch/>
        </p:blipFill>
        <p:spPr>
          <a:xfrm>
            <a:off x="4217260" y="1876425"/>
            <a:ext cx="3757479" cy="481603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Attempt at Level 3 Training on Unet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5178"/>
          <a:stretch/>
        </p:blipFill>
        <p:spPr>
          <a:xfrm>
            <a:off x="8055286" y="4381799"/>
            <a:ext cx="3628714" cy="24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4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73791"/>
          <a:stretch/>
        </p:blipFill>
        <p:spPr>
          <a:xfrm>
            <a:off x="8968524" y="4724216"/>
            <a:ext cx="3218751" cy="19212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7" y="1592344"/>
            <a:ext cx="2914170" cy="5053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6382"/>
          <a:stretch/>
        </p:blipFill>
        <p:spPr>
          <a:xfrm>
            <a:off x="5960577" y="1479914"/>
            <a:ext cx="3218751" cy="53967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935363" y="1592344"/>
            <a:ext cx="3172989" cy="5171912"/>
            <a:chOff x="3669986" y="1465991"/>
            <a:chExt cx="3339185" cy="54428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b="28249"/>
            <a:stretch/>
          </p:blipFill>
          <p:spPr>
            <a:xfrm>
              <a:off x="3688157" y="1465991"/>
              <a:ext cx="3321014" cy="54428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t="72756"/>
            <a:stretch/>
          </p:blipFill>
          <p:spPr>
            <a:xfrm>
              <a:off x="3669986" y="3644900"/>
              <a:ext cx="3321014" cy="2066610"/>
            </a:xfrm>
            <a:prstGeom prst="rect">
              <a:avLst/>
            </a:prstGeom>
          </p:spPr>
        </p:pic>
      </p:grpSp>
      <p:sp>
        <p:nvSpPr>
          <p:cNvPr id="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Level 3 Training Attempt Results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0" y="2641600"/>
            <a:ext cx="3008737" cy="412265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016684" y="1370279"/>
            <a:ext cx="3267016" cy="229252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005965" y="3568700"/>
            <a:ext cx="3102387" cy="224552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026004" y="1511301"/>
            <a:ext cx="2990680" cy="2016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9169026" y="4737341"/>
            <a:ext cx="2990680" cy="2016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 Challenges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803775"/>
          </a:xfrm>
        </p:spPr>
        <p:txBody>
          <a:bodyPr>
            <a:normAutofit/>
          </a:bodyPr>
          <a:lstStyle/>
          <a:p>
            <a:r>
              <a:rPr lang="en-US" dirty="0" smtClean="0"/>
              <a:t>Low convergence speed </a:t>
            </a:r>
          </a:p>
          <a:p>
            <a:pPr lvl="1"/>
            <a:r>
              <a:rPr lang="en-US" dirty="0" smtClean="0"/>
              <a:t>Needed to train for many epochs at a very low learning rate </a:t>
            </a:r>
          </a:p>
          <a:p>
            <a:r>
              <a:rPr lang="en-US" dirty="0" smtClean="0"/>
              <a:t>Low inference speed; High spatial cost</a:t>
            </a:r>
          </a:p>
          <a:p>
            <a:pPr lvl="1"/>
            <a:r>
              <a:rPr lang="en-US" dirty="0" smtClean="0"/>
              <a:t>Would need to upsample low mag images to a base higher resolution</a:t>
            </a:r>
          </a:p>
          <a:p>
            <a:pPr lvl="2"/>
            <a:r>
              <a:rPr lang="en-US" dirty="0" smtClean="0"/>
              <a:t>Otherwise there’s potential to lose fine grained output features downsampling by up to a factor of ~128</a:t>
            </a:r>
          </a:p>
          <a:p>
            <a:r>
              <a:rPr lang="en-US" dirty="0" smtClean="0"/>
              <a:t>Low amount of data for size of network</a:t>
            </a:r>
          </a:p>
          <a:p>
            <a:pPr lvl="1"/>
            <a:r>
              <a:rPr lang="en-US" dirty="0" smtClean="0"/>
              <a:t>Easily overfitting </a:t>
            </a:r>
          </a:p>
          <a:p>
            <a:pPr lvl="2"/>
            <a:r>
              <a:rPr lang="en-US" dirty="0" smtClean="0"/>
              <a:t>Attempted different Unet sizes with little success </a:t>
            </a:r>
          </a:p>
          <a:p>
            <a:pPr lvl="1"/>
            <a:r>
              <a:rPr lang="en-US" dirty="0" smtClean="0"/>
              <a:t>Seemingly unstable precision and recall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7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Shift to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10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Attempt – Simple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976812"/>
          </a:xfrm>
        </p:spPr>
        <p:txBody>
          <a:bodyPr>
            <a:normAutofit/>
          </a:bodyPr>
          <a:lstStyle/>
          <a:p>
            <a:r>
              <a:rPr lang="en-US" dirty="0" smtClean="0"/>
              <a:t>Can replicate the effect of true semantic segmentation by classifying relatively small sub regions of the large slide image</a:t>
            </a:r>
          </a:p>
          <a:p>
            <a:r>
              <a:rPr lang="en-US" dirty="0" smtClean="0"/>
              <a:t>Now we only really care about the “what” rather than the “where” </a:t>
            </a:r>
          </a:p>
          <a:p>
            <a:pPr lvl="1"/>
            <a:r>
              <a:rPr lang="en-US" dirty="0" smtClean="0"/>
              <a:t>Use less parameters to only down sample the image to a smaller representation, flatten, and predict a confidence that the image contains cancer with a Dense(1) layer </a:t>
            </a:r>
          </a:p>
          <a:p>
            <a:pPr lvl="2"/>
            <a:r>
              <a:rPr lang="en-US" dirty="0" smtClean="0"/>
              <a:t>Fewer parameters </a:t>
            </a:r>
            <a:r>
              <a:rPr lang="en-US" dirty="0" smtClean="0">
                <a:sym typeface="Wingdings" panose="05000000000000000000" pitchFamily="2" charset="2"/>
              </a:rPr>
              <a:t>means faster convergence times and less overfitting</a:t>
            </a:r>
            <a:endParaRPr lang="en-US" dirty="0" smtClean="0"/>
          </a:p>
          <a:p>
            <a:r>
              <a:rPr lang="en-US" dirty="0" smtClean="0"/>
              <a:t>To predict at different zoom levels </a:t>
            </a:r>
            <a:r>
              <a:rPr lang="en-US" dirty="0" smtClean="0">
                <a:sym typeface="Wingdings" panose="05000000000000000000" pitchFamily="2" charset="2"/>
              </a:rPr>
              <a:t> only have to downsample a constant value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Possible to use a very low resolution image as the base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Zoom Level CNN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CNN is identical, but trained at a single zoom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5625"/>
            <a:ext cx="10961908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943918" y="306457"/>
            <a:ext cx="8388368" cy="6527800"/>
            <a:chOff x="4252018" y="1093937"/>
            <a:chExt cx="7960092" cy="6194517"/>
          </a:xfrm>
        </p:grpSpPr>
        <p:sp>
          <p:nvSpPr>
            <p:cNvPr id="3" name="Cube 2"/>
            <p:cNvSpPr/>
            <p:nvPr/>
          </p:nvSpPr>
          <p:spPr>
            <a:xfrm>
              <a:off x="4394199" y="5644905"/>
              <a:ext cx="1574800" cy="597694"/>
            </a:xfrm>
            <a:prstGeom prst="cube">
              <a:avLst>
                <a:gd name="adj" fmla="val 71667"/>
              </a:avLst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/>
            <p:cNvSpPr/>
            <p:nvPr/>
          </p:nvSpPr>
          <p:spPr>
            <a:xfrm>
              <a:off x="5973762" y="5644905"/>
              <a:ext cx="1574800" cy="597694"/>
            </a:xfrm>
            <a:prstGeom prst="cube">
              <a:avLst>
                <a:gd name="adj" fmla="val 71667"/>
              </a:avLst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/>
            <p:cNvSpPr/>
            <p:nvPr/>
          </p:nvSpPr>
          <p:spPr>
            <a:xfrm>
              <a:off x="7539590" y="5643844"/>
              <a:ext cx="1574800" cy="597694"/>
            </a:xfrm>
            <a:prstGeom prst="cube">
              <a:avLst>
                <a:gd name="adj" fmla="val 71667"/>
              </a:avLst>
            </a:prstGeom>
            <a:solidFill>
              <a:srgbClr val="7030A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652167" y="3774712"/>
              <a:ext cx="1392237" cy="1572944"/>
              <a:chOff x="7650163" y="3060474"/>
              <a:chExt cx="1392237" cy="1572944"/>
            </a:xfrm>
          </p:grpSpPr>
          <p:sp>
            <p:nvSpPr>
              <p:cNvPr id="86" name="Cube 85"/>
              <p:cNvSpPr/>
              <p:nvPr/>
            </p:nvSpPr>
            <p:spPr>
              <a:xfrm>
                <a:off x="7650163" y="4004322"/>
                <a:ext cx="1392237" cy="629096"/>
              </a:xfrm>
              <a:prstGeom prst="cube">
                <a:avLst>
                  <a:gd name="adj" fmla="val 4875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7802562" y="3759201"/>
                <a:ext cx="1063626" cy="510782"/>
              </a:xfrm>
              <a:prstGeom prst="cube">
                <a:avLst>
                  <a:gd name="adj" fmla="val 5134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8028619" y="3060474"/>
                <a:ext cx="662623" cy="89007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Cube 6"/>
            <p:cNvSpPr/>
            <p:nvPr/>
          </p:nvSpPr>
          <p:spPr>
            <a:xfrm>
              <a:off x="4939105" y="3604486"/>
              <a:ext cx="929087" cy="95795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5123657" y="3439446"/>
              <a:ext cx="569589" cy="10848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5394258" y="3291376"/>
              <a:ext cx="70483" cy="763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7" idx="2"/>
              <a:endCxn id="88" idx="1"/>
            </p:cNvCxnSpPr>
            <p:nvPr/>
          </p:nvCxnSpPr>
          <p:spPr>
            <a:xfrm>
              <a:off x="4939105" y="3664358"/>
              <a:ext cx="340002" cy="276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8" idx="0"/>
              <a:endCxn id="7" idx="5"/>
            </p:cNvCxnSpPr>
            <p:nvPr/>
          </p:nvCxnSpPr>
          <p:spPr>
            <a:xfrm flipV="1">
              <a:off x="5444762" y="3640409"/>
              <a:ext cx="423430" cy="1343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1"/>
              <a:endCxn id="8" idx="2"/>
            </p:cNvCxnSpPr>
            <p:nvPr/>
          </p:nvCxnSpPr>
          <p:spPr>
            <a:xfrm flipH="1" flipV="1">
              <a:off x="5123657" y="3507250"/>
              <a:ext cx="268017" cy="121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2"/>
              <a:endCxn id="8" idx="2"/>
            </p:cNvCxnSpPr>
            <p:nvPr/>
          </p:nvCxnSpPr>
          <p:spPr>
            <a:xfrm>
              <a:off x="5123657" y="3507250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1"/>
              <a:endCxn id="8" idx="4"/>
            </p:cNvCxnSpPr>
            <p:nvPr/>
          </p:nvCxnSpPr>
          <p:spPr>
            <a:xfrm flipV="1">
              <a:off x="5391674" y="3507250"/>
              <a:ext cx="274450" cy="121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0"/>
              <a:endCxn id="9" idx="1"/>
            </p:cNvCxnSpPr>
            <p:nvPr/>
          </p:nvCxnSpPr>
          <p:spPr>
            <a:xfrm flipH="1" flipV="1">
              <a:off x="5420689" y="3308997"/>
              <a:ext cx="1323" cy="130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0"/>
              <a:endCxn id="9" idx="5"/>
            </p:cNvCxnSpPr>
            <p:nvPr/>
          </p:nvCxnSpPr>
          <p:spPr>
            <a:xfrm flipV="1">
              <a:off x="5422012" y="3320725"/>
              <a:ext cx="42729" cy="118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0"/>
              <a:endCxn id="9" idx="2"/>
            </p:cNvCxnSpPr>
            <p:nvPr/>
          </p:nvCxnSpPr>
          <p:spPr>
            <a:xfrm flipH="1" flipV="1">
              <a:off x="5394258" y="3338346"/>
              <a:ext cx="27754" cy="101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3"/>
              <a:endCxn id="9" idx="2"/>
            </p:cNvCxnSpPr>
            <p:nvPr/>
          </p:nvCxnSpPr>
          <p:spPr>
            <a:xfrm flipH="1" flipV="1">
              <a:off x="5394258" y="3338346"/>
              <a:ext cx="26431" cy="29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1"/>
              <a:endCxn id="8" idx="3"/>
            </p:cNvCxnSpPr>
            <p:nvPr/>
          </p:nvCxnSpPr>
          <p:spPr>
            <a:xfrm flipV="1">
              <a:off x="5391674" y="3547933"/>
              <a:ext cx="3217" cy="80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2"/>
              <a:endCxn id="58" idx="5"/>
            </p:cNvCxnSpPr>
            <p:nvPr/>
          </p:nvCxnSpPr>
          <p:spPr>
            <a:xfrm flipV="1">
              <a:off x="5394258" y="2741452"/>
              <a:ext cx="10435" cy="5968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0"/>
              <a:endCxn id="58" idx="2"/>
            </p:cNvCxnSpPr>
            <p:nvPr/>
          </p:nvCxnSpPr>
          <p:spPr>
            <a:xfrm flipV="1">
              <a:off x="5438310" y="2741452"/>
              <a:ext cx="402490" cy="5499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6209442" y="3774712"/>
              <a:ext cx="1392237" cy="1572944"/>
              <a:chOff x="7650163" y="3060474"/>
              <a:chExt cx="1392237" cy="1572944"/>
            </a:xfrm>
          </p:grpSpPr>
          <p:sp>
            <p:nvSpPr>
              <p:cNvPr id="83" name="Cube 82"/>
              <p:cNvSpPr/>
              <p:nvPr/>
            </p:nvSpPr>
            <p:spPr>
              <a:xfrm>
                <a:off x="7650163" y="4004322"/>
                <a:ext cx="1392237" cy="629096"/>
              </a:xfrm>
              <a:prstGeom prst="cube">
                <a:avLst>
                  <a:gd name="adj" fmla="val 4875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ube 83"/>
              <p:cNvSpPr/>
              <p:nvPr/>
            </p:nvSpPr>
            <p:spPr>
              <a:xfrm>
                <a:off x="7802562" y="3759201"/>
                <a:ext cx="1063626" cy="510782"/>
              </a:xfrm>
              <a:prstGeom prst="cube">
                <a:avLst>
                  <a:gd name="adj" fmla="val 5134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ube 84"/>
              <p:cNvSpPr/>
              <p:nvPr/>
            </p:nvSpPr>
            <p:spPr>
              <a:xfrm>
                <a:off x="8028619" y="3060474"/>
                <a:ext cx="662623" cy="89007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Cube 22"/>
            <p:cNvSpPr/>
            <p:nvPr/>
          </p:nvSpPr>
          <p:spPr>
            <a:xfrm>
              <a:off x="6496380" y="3604486"/>
              <a:ext cx="929087" cy="95795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6680932" y="3439446"/>
              <a:ext cx="569589" cy="10848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6951533" y="3291376"/>
              <a:ext cx="70483" cy="763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23" idx="2"/>
              <a:endCxn id="85" idx="1"/>
            </p:cNvCxnSpPr>
            <p:nvPr/>
          </p:nvCxnSpPr>
          <p:spPr>
            <a:xfrm>
              <a:off x="6496380" y="3664358"/>
              <a:ext cx="340002" cy="276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5" idx="0"/>
              <a:endCxn id="23" idx="5"/>
            </p:cNvCxnSpPr>
            <p:nvPr/>
          </p:nvCxnSpPr>
          <p:spPr>
            <a:xfrm flipV="1">
              <a:off x="7002037" y="3640409"/>
              <a:ext cx="423430" cy="1343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3" idx="1"/>
              <a:endCxn id="24" idx="2"/>
            </p:cNvCxnSpPr>
            <p:nvPr/>
          </p:nvCxnSpPr>
          <p:spPr>
            <a:xfrm flipH="1" flipV="1">
              <a:off x="6680932" y="3507250"/>
              <a:ext cx="268017" cy="121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4" idx="2"/>
              <a:endCxn id="24" idx="2"/>
            </p:cNvCxnSpPr>
            <p:nvPr/>
          </p:nvCxnSpPr>
          <p:spPr>
            <a:xfrm>
              <a:off x="6680932" y="3507250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3" idx="1"/>
              <a:endCxn id="24" idx="4"/>
            </p:cNvCxnSpPr>
            <p:nvPr/>
          </p:nvCxnSpPr>
          <p:spPr>
            <a:xfrm flipV="1">
              <a:off x="6948949" y="3507250"/>
              <a:ext cx="274450" cy="121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0"/>
              <a:endCxn id="25" idx="1"/>
            </p:cNvCxnSpPr>
            <p:nvPr/>
          </p:nvCxnSpPr>
          <p:spPr>
            <a:xfrm flipH="1" flipV="1">
              <a:off x="6977964" y="3308997"/>
              <a:ext cx="1323" cy="130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4" idx="0"/>
              <a:endCxn id="25" idx="5"/>
            </p:cNvCxnSpPr>
            <p:nvPr/>
          </p:nvCxnSpPr>
          <p:spPr>
            <a:xfrm flipV="1">
              <a:off x="6979287" y="3320725"/>
              <a:ext cx="42729" cy="118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4" idx="0"/>
              <a:endCxn id="25" idx="2"/>
            </p:cNvCxnSpPr>
            <p:nvPr/>
          </p:nvCxnSpPr>
          <p:spPr>
            <a:xfrm flipH="1" flipV="1">
              <a:off x="6951533" y="3338346"/>
              <a:ext cx="27754" cy="101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5" idx="3"/>
              <a:endCxn id="25" idx="2"/>
            </p:cNvCxnSpPr>
            <p:nvPr/>
          </p:nvCxnSpPr>
          <p:spPr>
            <a:xfrm flipH="1" flipV="1">
              <a:off x="6951533" y="3338346"/>
              <a:ext cx="26431" cy="29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3" idx="1"/>
              <a:endCxn id="24" idx="3"/>
            </p:cNvCxnSpPr>
            <p:nvPr/>
          </p:nvCxnSpPr>
          <p:spPr>
            <a:xfrm flipV="1">
              <a:off x="6948949" y="3547933"/>
              <a:ext cx="3217" cy="80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7731125" y="3774712"/>
              <a:ext cx="1392237" cy="1572944"/>
              <a:chOff x="7650163" y="3060474"/>
              <a:chExt cx="1392237" cy="1572944"/>
            </a:xfrm>
          </p:grpSpPr>
          <p:sp>
            <p:nvSpPr>
              <p:cNvPr id="80" name="Cube 79"/>
              <p:cNvSpPr/>
              <p:nvPr/>
            </p:nvSpPr>
            <p:spPr>
              <a:xfrm>
                <a:off x="7650163" y="4004322"/>
                <a:ext cx="1392237" cy="629096"/>
              </a:xfrm>
              <a:prstGeom prst="cube">
                <a:avLst>
                  <a:gd name="adj" fmla="val 4875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ube 80"/>
              <p:cNvSpPr/>
              <p:nvPr/>
            </p:nvSpPr>
            <p:spPr>
              <a:xfrm>
                <a:off x="7802562" y="3759201"/>
                <a:ext cx="1063626" cy="510782"/>
              </a:xfrm>
              <a:prstGeom prst="cube">
                <a:avLst>
                  <a:gd name="adj" fmla="val 5134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ube 81"/>
              <p:cNvSpPr/>
              <p:nvPr/>
            </p:nvSpPr>
            <p:spPr>
              <a:xfrm>
                <a:off x="8028619" y="3060474"/>
                <a:ext cx="662623" cy="890072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Cube 36"/>
            <p:cNvSpPr/>
            <p:nvPr/>
          </p:nvSpPr>
          <p:spPr>
            <a:xfrm>
              <a:off x="8018063" y="3604486"/>
              <a:ext cx="929087" cy="95795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8202615" y="3439446"/>
              <a:ext cx="569589" cy="10848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8473216" y="3291376"/>
              <a:ext cx="70483" cy="763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37" idx="2"/>
              <a:endCxn id="82" idx="1"/>
            </p:cNvCxnSpPr>
            <p:nvPr/>
          </p:nvCxnSpPr>
          <p:spPr>
            <a:xfrm>
              <a:off x="8018063" y="3664358"/>
              <a:ext cx="340002" cy="276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82" idx="0"/>
              <a:endCxn id="37" idx="5"/>
            </p:cNvCxnSpPr>
            <p:nvPr/>
          </p:nvCxnSpPr>
          <p:spPr>
            <a:xfrm flipV="1">
              <a:off x="8523720" y="3640409"/>
              <a:ext cx="423430" cy="1343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7" idx="1"/>
              <a:endCxn id="38" idx="2"/>
            </p:cNvCxnSpPr>
            <p:nvPr/>
          </p:nvCxnSpPr>
          <p:spPr>
            <a:xfrm flipH="1" flipV="1">
              <a:off x="8202615" y="3507250"/>
              <a:ext cx="268017" cy="121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2"/>
              <a:endCxn id="38" idx="2"/>
            </p:cNvCxnSpPr>
            <p:nvPr/>
          </p:nvCxnSpPr>
          <p:spPr>
            <a:xfrm>
              <a:off x="8202615" y="3507250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7" idx="1"/>
              <a:endCxn id="38" idx="4"/>
            </p:cNvCxnSpPr>
            <p:nvPr/>
          </p:nvCxnSpPr>
          <p:spPr>
            <a:xfrm flipV="1">
              <a:off x="8470632" y="3507250"/>
              <a:ext cx="274450" cy="121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8" idx="0"/>
              <a:endCxn id="39" idx="1"/>
            </p:cNvCxnSpPr>
            <p:nvPr/>
          </p:nvCxnSpPr>
          <p:spPr>
            <a:xfrm flipH="1" flipV="1">
              <a:off x="8499647" y="3308997"/>
              <a:ext cx="1323" cy="130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0"/>
              <a:endCxn id="39" idx="5"/>
            </p:cNvCxnSpPr>
            <p:nvPr/>
          </p:nvCxnSpPr>
          <p:spPr>
            <a:xfrm flipV="1">
              <a:off x="8500970" y="3320725"/>
              <a:ext cx="42729" cy="118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8" idx="0"/>
              <a:endCxn id="39" idx="2"/>
            </p:cNvCxnSpPr>
            <p:nvPr/>
          </p:nvCxnSpPr>
          <p:spPr>
            <a:xfrm flipH="1" flipV="1">
              <a:off x="8473216" y="3338346"/>
              <a:ext cx="27754" cy="101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9" idx="3"/>
              <a:endCxn id="39" idx="2"/>
            </p:cNvCxnSpPr>
            <p:nvPr/>
          </p:nvCxnSpPr>
          <p:spPr>
            <a:xfrm flipH="1" flipV="1">
              <a:off x="8473216" y="3338346"/>
              <a:ext cx="26431" cy="29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7" idx="1"/>
              <a:endCxn id="38" idx="3"/>
            </p:cNvCxnSpPr>
            <p:nvPr/>
          </p:nvCxnSpPr>
          <p:spPr>
            <a:xfrm flipV="1">
              <a:off x="8470632" y="3547933"/>
              <a:ext cx="3217" cy="80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5" idx="1"/>
              <a:endCxn id="56" idx="5"/>
            </p:cNvCxnSpPr>
            <p:nvPr/>
          </p:nvCxnSpPr>
          <p:spPr>
            <a:xfrm flipH="1" flipV="1">
              <a:off x="6620840" y="2689533"/>
              <a:ext cx="357124" cy="6194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5" idx="4"/>
              <a:endCxn id="56" idx="2"/>
            </p:cNvCxnSpPr>
            <p:nvPr/>
          </p:nvCxnSpPr>
          <p:spPr>
            <a:xfrm flipV="1">
              <a:off x="7004395" y="2689533"/>
              <a:ext cx="415460" cy="648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9" idx="5"/>
              <a:endCxn id="55" idx="5"/>
            </p:cNvCxnSpPr>
            <p:nvPr/>
          </p:nvCxnSpPr>
          <p:spPr>
            <a:xfrm flipH="1" flipV="1">
              <a:off x="8058103" y="2665244"/>
              <a:ext cx="485596" cy="655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9" idx="5"/>
              <a:endCxn id="55" idx="2"/>
            </p:cNvCxnSpPr>
            <p:nvPr/>
          </p:nvCxnSpPr>
          <p:spPr>
            <a:xfrm flipV="1">
              <a:off x="8543699" y="2665244"/>
              <a:ext cx="888362" cy="655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Parallelogram 53"/>
            <p:cNvSpPr/>
            <p:nvPr/>
          </p:nvSpPr>
          <p:spPr>
            <a:xfrm>
              <a:off x="9090867" y="5591884"/>
              <a:ext cx="3121243" cy="803024"/>
            </a:xfrm>
            <a:prstGeom prst="parallelogram">
              <a:avLst>
                <a:gd name="adj" fmla="val 9272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arallelogram 54"/>
            <p:cNvSpPr/>
            <p:nvPr/>
          </p:nvSpPr>
          <p:spPr>
            <a:xfrm>
              <a:off x="7842881" y="2433128"/>
              <a:ext cx="1804402" cy="464231"/>
            </a:xfrm>
            <a:prstGeom prst="parallelogram">
              <a:avLst>
                <a:gd name="adj" fmla="val 9272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/>
            <p:cNvSpPr/>
            <p:nvPr/>
          </p:nvSpPr>
          <p:spPr>
            <a:xfrm>
              <a:off x="6495679" y="2554548"/>
              <a:ext cx="1049337" cy="269970"/>
            </a:xfrm>
            <a:prstGeom prst="parallelogram">
              <a:avLst>
                <a:gd name="adj" fmla="val 9272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169771" y="1093937"/>
              <a:ext cx="3122708" cy="805192"/>
              <a:chOff x="6405121" y="1385042"/>
              <a:chExt cx="3122708" cy="805192"/>
            </a:xfrm>
          </p:grpSpPr>
          <p:sp>
            <p:nvSpPr>
              <p:cNvPr id="76" name="Parallelogram 75"/>
              <p:cNvSpPr/>
              <p:nvPr/>
            </p:nvSpPr>
            <p:spPr>
              <a:xfrm>
                <a:off x="6406586" y="1385042"/>
                <a:ext cx="3121243" cy="803024"/>
              </a:xfrm>
              <a:prstGeom prst="parallelogram">
                <a:avLst>
                  <a:gd name="adj" fmla="val 92722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Parallelogram 76"/>
              <p:cNvSpPr/>
              <p:nvPr/>
            </p:nvSpPr>
            <p:spPr>
              <a:xfrm>
                <a:off x="6407279" y="1726003"/>
                <a:ext cx="1804402" cy="464231"/>
              </a:xfrm>
              <a:prstGeom prst="parallelogram">
                <a:avLst>
                  <a:gd name="adj" fmla="val 92722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Parallelogram 77"/>
              <p:cNvSpPr/>
              <p:nvPr/>
            </p:nvSpPr>
            <p:spPr>
              <a:xfrm>
                <a:off x="6407279" y="1907721"/>
                <a:ext cx="1049337" cy="269970"/>
              </a:xfrm>
              <a:prstGeom prst="parallelogram">
                <a:avLst>
                  <a:gd name="adj" fmla="val 92722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Parallelogram 78"/>
              <p:cNvSpPr/>
              <p:nvPr/>
            </p:nvSpPr>
            <p:spPr>
              <a:xfrm>
                <a:off x="6405121" y="2030935"/>
                <a:ext cx="572735" cy="147352"/>
              </a:xfrm>
              <a:prstGeom prst="parallelogram">
                <a:avLst>
                  <a:gd name="adj" fmla="val 92722"/>
                </a:avLst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Parallelogram 57"/>
            <p:cNvSpPr/>
            <p:nvPr/>
          </p:nvSpPr>
          <p:spPr>
            <a:xfrm>
              <a:off x="5336379" y="2667776"/>
              <a:ext cx="572735" cy="147352"/>
            </a:xfrm>
            <a:prstGeom prst="parallelogram">
              <a:avLst>
                <a:gd name="adj" fmla="val 9272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649332" y="1559149"/>
              <a:ext cx="20750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Average resized prediction regions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673699" y="5574879"/>
              <a:ext cx="25384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Empty low magnification region just to set the shape of the output  </a:t>
              </a:r>
              <a:endParaRPr lang="en-US" dirty="0"/>
            </a:p>
          </p:txBody>
        </p:sp>
        <p:cxnSp>
          <p:nvCxnSpPr>
            <p:cNvPr id="61" name="Straight Arrow Connector 60"/>
            <p:cNvCxnSpPr>
              <a:endCxn id="86" idx="3"/>
            </p:cNvCxnSpPr>
            <p:nvPr/>
          </p:nvCxnSpPr>
          <p:spPr>
            <a:xfrm flipV="1">
              <a:off x="5181599" y="5347656"/>
              <a:ext cx="13316" cy="409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83" idx="3"/>
            </p:cNvCxnSpPr>
            <p:nvPr/>
          </p:nvCxnSpPr>
          <p:spPr>
            <a:xfrm flipH="1" flipV="1">
              <a:off x="6752190" y="5347656"/>
              <a:ext cx="4209" cy="454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endCxn id="80" idx="3"/>
            </p:cNvCxnSpPr>
            <p:nvPr/>
          </p:nvCxnSpPr>
          <p:spPr>
            <a:xfrm flipV="1">
              <a:off x="8256348" y="5347656"/>
              <a:ext cx="17525" cy="409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8" idx="1"/>
              <a:endCxn id="79" idx="3"/>
            </p:cNvCxnSpPr>
            <p:nvPr/>
          </p:nvCxnSpPr>
          <p:spPr>
            <a:xfrm flipV="1">
              <a:off x="5691060" y="1887182"/>
              <a:ext cx="696765" cy="780594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6" idx="1"/>
            </p:cNvCxnSpPr>
            <p:nvPr/>
          </p:nvCxnSpPr>
          <p:spPr>
            <a:xfrm flipH="1" flipV="1">
              <a:off x="6743971" y="1908158"/>
              <a:ext cx="401537" cy="646390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5" idx="0"/>
              <a:endCxn id="77" idx="4"/>
            </p:cNvCxnSpPr>
            <p:nvPr/>
          </p:nvCxnSpPr>
          <p:spPr>
            <a:xfrm flipH="1" flipV="1">
              <a:off x="7074130" y="1899129"/>
              <a:ext cx="1670952" cy="533999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66"/>
            <p:cNvSpPr/>
            <p:nvPr/>
          </p:nvSpPr>
          <p:spPr>
            <a:xfrm>
              <a:off x="9055099" y="1333500"/>
              <a:ext cx="2729805" cy="4267200"/>
            </a:xfrm>
            <a:custGeom>
              <a:avLst/>
              <a:gdLst>
                <a:gd name="connsiteX0" fmla="*/ 1752600 w 1873833"/>
                <a:gd name="connsiteY0" fmla="*/ 4267200 h 4267200"/>
                <a:gd name="connsiteX1" fmla="*/ 1689100 w 1873833"/>
                <a:gd name="connsiteY1" fmla="*/ 1092200 h 4267200"/>
                <a:gd name="connsiteX2" fmla="*/ 0 w 1873833"/>
                <a:gd name="connsiteY2" fmla="*/ 0 h 4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3833" h="4267200">
                  <a:moveTo>
                    <a:pt x="1752600" y="4267200"/>
                  </a:moveTo>
                  <a:cubicBezTo>
                    <a:pt x="1866900" y="3035300"/>
                    <a:pt x="1981200" y="1803400"/>
                    <a:pt x="1689100" y="1092200"/>
                  </a:cubicBezTo>
                  <a:cubicBezTo>
                    <a:pt x="1397000" y="381000"/>
                    <a:pt x="698500" y="190500"/>
                    <a:pt x="0" y="0"/>
                  </a:cubicBezTo>
                </a:path>
              </a:pathLst>
            </a:custGeom>
            <a:noFill/>
            <a:ln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481000" y="2552712"/>
              <a:ext cx="23500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Broadcast scalar confidence predictions to an </a:t>
              </a:r>
              <a:r>
                <a:rPr lang="en-US" dirty="0" err="1" smtClean="0"/>
                <a:t>ndarray</a:t>
              </a:r>
              <a:r>
                <a:rPr lang="en-US" dirty="0" smtClean="0"/>
                <a:t> with a shape set by the lowest magnification level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29252" y="4119137"/>
              <a:ext cx="801623" cy="35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CNN1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504652" y="4094554"/>
              <a:ext cx="801623" cy="35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CNN2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014524" y="4107094"/>
              <a:ext cx="801623" cy="35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CNN3</a:t>
              </a:r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018" y="6297854"/>
              <a:ext cx="4600575" cy="990600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515851" y="5715235"/>
              <a:ext cx="20750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(1,299,299,3)</a:t>
              </a:r>
              <a:endParaRPr lang="en-US" sz="16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090651" y="5725758"/>
              <a:ext cx="20750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(1,299,299,3)</a:t>
              </a:r>
              <a:endParaRPr lang="en-US" sz="16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641928" y="5753916"/>
              <a:ext cx="20750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(1,299,299,3)</a:t>
              </a:r>
              <a:endParaRPr lang="en-US" sz="1600" dirty="0"/>
            </a:p>
          </p:txBody>
        </p:sp>
      </p:grpSp>
      <p:sp>
        <p:nvSpPr>
          <p:cNvPr id="89" name="Title 1"/>
          <p:cNvSpPr txBox="1">
            <a:spLocks/>
          </p:cNvSpPr>
          <p:nvPr/>
        </p:nvSpPr>
        <p:spPr>
          <a:xfrm>
            <a:off x="414180" y="253284"/>
            <a:ext cx="3664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Multi-</a:t>
            </a:r>
            <a:r>
              <a:rPr lang="en-US" dirty="0"/>
              <a:t>M</a:t>
            </a:r>
            <a:r>
              <a:rPr lang="en-US" dirty="0" smtClean="0"/>
              <a:t>odel Architecture 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228545" y="1748292"/>
            <a:ext cx="3534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to approach by Liu et al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arxiv.org/abs/1703.02442</a:t>
            </a:r>
            <a:r>
              <a:rPr lang="en-US" dirty="0" smtClean="0"/>
              <a:t>), but just averaging confidences here 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3221946" y="6580828"/>
            <a:ext cx="84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983098" y="6567172"/>
            <a:ext cx="84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650435" y="6580828"/>
            <a:ext cx="84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29545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31762"/>
            <a:ext cx="10903386" cy="1325563"/>
          </a:xfrm>
        </p:spPr>
        <p:txBody>
          <a:bodyPr/>
          <a:lstStyle/>
          <a:p>
            <a:r>
              <a:rPr lang="en-US" dirty="0" smtClean="0"/>
              <a:t>New Definitions Regarding Classification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858" y="1585976"/>
            <a:ext cx="10946041" cy="4351338"/>
          </a:xfrm>
        </p:spPr>
        <p:txBody>
          <a:bodyPr/>
          <a:lstStyle/>
          <a:p>
            <a:r>
              <a:rPr lang="en-US" dirty="0" smtClean="0"/>
              <a:t>Definitions:</a:t>
            </a:r>
          </a:p>
          <a:p>
            <a:pPr lvl="1"/>
            <a:r>
              <a:rPr lang="en-US" dirty="0" smtClean="0"/>
              <a:t>High res ground truth mask </a:t>
            </a:r>
            <a:r>
              <a:rPr lang="en-US" dirty="0" smtClean="0">
                <a:sym typeface="Wingdings" panose="05000000000000000000" pitchFamily="2" charset="2"/>
              </a:rPr>
              <a:t> Binary mask that comes as a label with the data</a:t>
            </a:r>
          </a:p>
          <a:p>
            <a:pPr lvl="1"/>
            <a:r>
              <a:rPr lang="en-US" dirty="0" smtClean="0"/>
              <a:t>Low res ground truth mask </a:t>
            </a:r>
            <a:r>
              <a:rPr lang="en-US" dirty="0" smtClean="0">
                <a:sym typeface="Wingdings" panose="05000000000000000000" pitchFamily="2" charset="2"/>
              </a:rPr>
              <a:t> Perfect possible prediction at highest mag level</a:t>
            </a:r>
          </a:p>
          <a:p>
            <a:pPr lvl="1"/>
            <a:r>
              <a:rPr lang="en-US" dirty="0" smtClean="0"/>
              <a:t>Ground truth heat map </a:t>
            </a:r>
            <a:r>
              <a:rPr lang="en-US" dirty="0" smtClean="0">
                <a:sym typeface="Wingdings" panose="05000000000000000000" pitchFamily="2" charset="2"/>
              </a:rPr>
              <a:t> Perfect possible heat map from all used mag levels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3429000"/>
            <a:ext cx="11385986" cy="3238392"/>
            <a:chOff x="298653" y="3579876"/>
            <a:chExt cx="10944820" cy="31129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2214" r="1670" b="16063"/>
            <a:stretch/>
          </p:blipFill>
          <p:spPr>
            <a:xfrm>
              <a:off x="8266389" y="3579876"/>
              <a:ext cx="2977084" cy="29328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57683" b="11719"/>
            <a:stretch/>
          </p:blipFill>
          <p:spPr>
            <a:xfrm>
              <a:off x="4595516" y="3588128"/>
              <a:ext cx="3108461" cy="29777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98653" y="3579876"/>
              <a:ext cx="3986836" cy="3112916"/>
              <a:chOff x="953464" y="3632994"/>
              <a:chExt cx="3986836" cy="311291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9793" r="45083" b="11291"/>
              <a:stretch/>
            </p:blipFill>
            <p:spPr>
              <a:xfrm>
                <a:off x="1528229" y="3632994"/>
                <a:ext cx="3314700" cy="2992223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4635500" y="4191000"/>
                <a:ext cx="304800" cy="2476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53464" y="3926681"/>
                <a:ext cx="690489" cy="28192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useful to use things like </a:t>
            </a:r>
            <a:r>
              <a:rPr lang="en-US" dirty="0" err="1" smtClean="0"/>
              <a:t>IoU</a:t>
            </a:r>
            <a:r>
              <a:rPr lang="en-US" dirty="0" smtClean="0"/>
              <a:t>, Precision, Recall, and F1 on the output </a:t>
            </a:r>
            <a:r>
              <a:rPr lang="en-US" dirty="0" err="1" smtClean="0"/>
              <a:t>heatmap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Decided to threshold the </a:t>
            </a:r>
            <a:r>
              <a:rPr lang="en-US" dirty="0"/>
              <a:t>multi-model </a:t>
            </a:r>
            <a:r>
              <a:rPr lang="en-US" dirty="0" smtClean="0"/>
              <a:t>output at some confidence to obtain a binary mask 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Then can </a:t>
            </a:r>
            <a:r>
              <a:rPr lang="en-US" dirty="0" err="1" smtClean="0">
                <a:sym typeface="Wingdings" panose="05000000000000000000" pitchFamily="2" charset="2"/>
              </a:rPr>
              <a:t>caluculate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IoU</a:t>
            </a:r>
            <a:r>
              <a:rPr lang="en-US" dirty="0" smtClean="0">
                <a:sym typeface="Wingdings" panose="05000000000000000000" pitchFamily="2" charset="2"/>
              </a:rPr>
              <a:t>, F1, etc. against both the high and low res ground truth binary masks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1163" t="71003" b="7094"/>
          <a:stretch/>
        </p:blipFill>
        <p:spPr>
          <a:xfrm>
            <a:off x="779784" y="4372762"/>
            <a:ext cx="3489969" cy="2059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2645" t="71003" r="40398" b="7094"/>
          <a:stretch/>
        </p:blipFill>
        <p:spPr>
          <a:xfrm>
            <a:off x="4676456" y="4398162"/>
            <a:ext cx="3012431" cy="1975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20" t="71018" r="77119" b="7978"/>
          <a:stretch/>
        </p:blipFill>
        <p:spPr>
          <a:xfrm>
            <a:off x="8262644" y="3910900"/>
            <a:ext cx="2656528" cy="1313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1079" t="71018" r="58815" b="7465"/>
          <a:stretch/>
        </p:blipFill>
        <p:spPr>
          <a:xfrm>
            <a:off x="8344391" y="5359400"/>
            <a:ext cx="2533857" cy="13763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17399" y="4152964"/>
            <a:ext cx="690489" cy="258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70001" y="5860257"/>
            <a:ext cx="690489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21946" y="4177110"/>
            <a:ext cx="690489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746135" y="5444364"/>
            <a:ext cx="102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32700" y="4621610"/>
            <a:ext cx="1206500" cy="75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577897" y="5676900"/>
            <a:ext cx="1235903" cy="50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9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Dealing with the data </a:t>
            </a:r>
          </a:p>
          <a:p>
            <a:r>
              <a:rPr lang="en-US" dirty="0" smtClean="0"/>
              <a:t>Attempt at true semantic segmentation   </a:t>
            </a:r>
          </a:p>
          <a:p>
            <a:r>
              <a:rPr lang="en-US" dirty="0" smtClean="0"/>
              <a:t>Shift to sub slide classification 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Final code walkthrough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800" y="261938"/>
            <a:ext cx="10825599" cy="1325563"/>
          </a:xfrm>
        </p:spPr>
        <p:txBody>
          <a:bodyPr/>
          <a:lstStyle/>
          <a:p>
            <a:r>
              <a:rPr lang="en-US" dirty="0" smtClean="0"/>
              <a:t>Level 1, 2, 3 Predictions on Holdout Test Slides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3023" b="19535"/>
          <a:stretch/>
        </p:blipFill>
        <p:spPr>
          <a:xfrm>
            <a:off x="6350" y="1476376"/>
            <a:ext cx="12050626" cy="1841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25" y="1449387"/>
            <a:ext cx="419100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65387" y="1476376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65773" y="1433512"/>
            <a:ext cx="33187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49361" y="1485902"/>
            <a:ext cx="35727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43743" y="1501775"/>
            <a:ext cx="336550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316052"/>
            <a:ext cx="11506200" cy="2111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48375" b="-7220"/>
          <a:stretch/>
        </p:blipFill>
        <p:spPr>
          <a:xfrm>
            <a:off x="502801" y="5120478"/>
            <a:ext cx="11506200" cy="19669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34865" y="5016500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79024" y="5030786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93568" y="5016500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559434" y="5016500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7" y="3240085"/>
            <a:ext cx="11930064" cy="18272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496024" y="3218656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865741" y="3198006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30219" y="3198006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616669" y="3198006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8937" y="3163885"/>
            <a:ext cx="363624" cy="184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Metrics on test set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5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Average High res </a:t>
            </a:r>
            <a:r>
              <a:rPr lang="en-US" dirty="0" err="1" smtClean="0"/>
              <a:t>IoU</a:t>
            </a:r>
            <a:r>
              <a:rPr lang="en-US" dirty="0" smtClean="0"/>
              <a:t>: 	</a:t>
            </a:r>
            <a:r>
              <a:rPr lang="en-US" b="1" dirty="0" smtClean="0"/>
              <a:t>0.645</a:t>
            </a:r>
            <a:r>
              <a:rPr lang="en-US" dirty="0" smtClean="0"/>
              <a:t> (</a:t>
            </a:r>
            <a:r>
              <a:rPr lang="en-US" b="1" dirty="0" smtClean="0"/>
              <a:t>0.718</a:t>
            </a:r>
            <a:r>
              <a:rPr lang="en-US" dirty="0" smtClean="0"/>
              <a:t> excluding the third example)</a:t>
            </a:r>
          </a:p>
          <a:p>
            <a:r>
              <a:rPr lang="en-US" dirty="0" smtClean="0"/>
              <a:t>Average High res F1: 	</a:t>
            </a:r>
            <a:r>
              <a:rPr lang="en-US" b="1" dirty="0" smtClean="0"/>
              <a:t>0.413</a:t>
            </a:r>
            <a:r>
              <a:rPr lang="en-US" dirty="0" smtClean="0"/>
              <a:t> (</a:t>
            </a:r>
            <a:r>
              <a:rPr lang="en-US" b="1" dirty="0" smtClean="0"/>
              <a:t>0.619</a:t>
            </a:r>
            <a:r>
              <a:rPr lang="en-US" dirty="0" smtClean="0"/>
              <a:t> excluding the third example)</a:t>
            </a:r>
          </a:p>
          <a:p>
            <a:pPr lvl="1"/>
            <a:r>
              <a:rPr lang="en-US" sz="2000" dirty="0" smtClean="0"/>
              <a:t>Average precision:		</a:t>
            </a:r>
            <a:r>
              <a:rPr lang="en-US" sz="2000" b="1" dirty="0" smtClean="0"/>
              <a:t>0.377</a:t>
            </a:r>
            <a:r>
              <a:rPr lang="en-US" sz="2000" dirty="0" smtClean="0"/>
              <a:t> (</a:t>
            </a:r>
            <a:r>
              <a:rPr lang="en-US" sz="2000" b="1" dirty="0" smtClean="0"/>
              <a:t>0.566</a:t>
            </a:r>
            <a:r>
              <a:rPr lang="en-US" sz="2000" dirty="0" smtClean="0"/>
              <a:t> </a:t>
            </a:r>
            <a:r>
              <a:rPr lang="en-US" sz="2000" dirty="0"/>
              <a:t>excluding the third example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Average recall: 		</a:t>
            </a:r>
            <a:r>
              <a:rPr lang="en-US" sz="2000" b="1" dirty="0" smtClean="0"/>
              <a:t>0.478</a:t>
            </a:r>
            <a:r>
              <a:rPr lang="en-US" sz="2000" dirty="0" smtClean="0"/>
              <a:t> (</a:t>
            </a:r>
            <a:r>
              <a:rPr lang="en-US" sz="2000" b="1" dirty="0" smtClean="0"/>
              <a:t>0.717</a:t>
            </a:r>
            <a:r>
              <a:rPr lang="en-US" sz="2000" dirty="0" smtClean="0"/>
              <a:t> </a:t>
            </a:r>
            <a:r>
              <a:rPr lang="en-US" sz="2000" dirty="0"/>
              <a:t>excluding the third example</a:t>
            </a:r>
            <a:r>
              <a:rPr lang="en-US" sz="2000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Average Low res </a:t>
            </a:r>
            <a:r>
              <a:rPr lang="en-US" dirty="0" err="1" smtClean="0"/>
              <a:t>IoU</a:t>
            </a:r>
            <a:r>
              <a:rPr lang="en-US" dirty="0" smtClean="0"/>
              <a:t>:	</a:t>
            </a:r>
            <a:r>
              <a:rPr lang="en-US" b="1" dirty="0" smtClean="0"/>
              <a:t>0.630</a:t>
            </a:r>
            <a:r>
              <a:rPr lang="en-US" dirty="0" smtClean="0"/>
              <a:t> (</a:t>
            </a:r>
            <a:r>
              <a:rPr lang="en-US" b="1" dirty="0" smtClean="0"/>
              <a:t>0.695</a:t>
            </a:r>
            <a:r>
              <a:rPr lang="en-US" dirty="0" smtClean="0"/>
              <a:t> </a:t>
            </a:r>
            <a:r>
              <a:rPr lang="en-US" dirty="0"/>
              <a:t>excluding the third example)</a:t>
            </a:r>
            <a:endParaRPr lang="en-US" dirty="0" smtClean="0"/>
          </a:p>
          <a:p>
            <a:r>
              <a:rPr lang="en-US" dirty="0" smtClean="0"/>
              <a:t>Average Low res F1:	</a:t>
            </a:r>
            <a:r>
              <a:rPr lang="en-US" b="1" dirty="0" smtClean="0"/>
              <a:t>0.387</a:t>
            </a:r>
            <a:r>
              <a:rPr lang="en-US" dirty="0" smtClean="0"/>
              <a:t> (</a:t>
            </a:r>
            <a:r>
              <a:rPr lang="en-US" b="1" dirty="0" smtClean="0"/>
              <a:t>0.580</a:t>
            </a:r>
            <a:r>
              <a:rPr lang="en-US" dirty="0" smtClean="0"/>
              <a:t> </a:t>
            </a:r>
            <a:r>
              <a:rPr lang="en-US" dirty="0"/>
              <a:t>excluding the third example</a:t>
            </a:r>
            <a:r>
              <a:rPr lang="en-US" dirty="0" smtClean="0"/>
              <a:t>)</a:t>
            </a:r>
          </a:p>
          <a:p>
            <a:pPr lvl="1"/>
            <a:r>
              <a:rPr lang="en-US" sz="2000" dirty="0" smtClean="0"/>
              <a:t>Average precision:		</a:t>
            </a:r>
            <a:r>
              <a:rPr lang="en-US" sz="2000" b="1" dirty="0" smtClean="0"/>
              <a:t>0.422</a:t>
            </a:r>
            <a:r>
              <a:rPr lang="en-US" sz="2000" dirty="0" smtClean="0"/>
              <a:t> (</a:t>
            </a:r>
            <a:r>
              <a:rPr lang="en-US" sz="2000" b="1" dirty="0" smtClean="0"/>
              <a:t>0.634</a:t>
            </a:r>
            <a:r>
              <a:rPr lang="en-US" sz="2000" dirty="0" smtClean="0"/>
              <a:t> </a:t>
            </a:r>
            <a:r>
              <a:rPr lang="en-US" sz="2000" dirty="0"/>
              <a:t>excluding the third example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Average recall:		</a:t>
            </a:r>
            <a:r>
              <a:rPr lang="en-US" sz="2000" b="1" dirty="0" smtClean="0"/>
              <a:t>0.364</a:t>
            </a:r>
            <a:r>
              <a:rPr lang="en-US" sz="2000" dirty="0" smtClean="0"/>
              <a:t> (</a:t>
            </a:r>
            <a:r>
              <a:rPr lang="en-US" sz="2000" b="1" dirty="0" smtClean="0"/>
              <a:t>0.546</a:t>
            </a:r>
            <a:r>
              <a:rPr lang="en-US" sz="2000" dirty="0" smtClean="0"/>
              <a:t> </a:t>
            </a:r>
            <a:r>
              <a:rPr lang="en-US" sz="2000" dirty="0"/>
              <a:t>excluding the third example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 </a:t>
            </a:r>
            <a:r>
              <a:rPr lang="en-US" sz="2400" b="1" u="sng" dirty="0" smtClean="0"/>
              <a:t>Conclusion</a:t>
            </a:r>
            <a:r>
              <a:rPr lang="en-US" sz="2400" dirty="0" smtClean="0"/>
              <a:t>: </a:t>
            </a:r>
            <a:r>
              <a:rPr lang="en-US" sz="2400" i="1" dirty="0" smtClean="0"/>
              <a:t>This multi-model classification architecture does a reasonable job of localizing cancerous regions on complete, unseen slide data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150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curves for saved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11" y="1690688"/>
            <a:ext cx="3933323" cy="5042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78" y="1723596"/>
            <a:ext cx="3823066" cy="492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573641"/>
            <a:ext cx="3987861" cy="510248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287972" y="1825625"/>
            <a:ext cx="0" cy="22992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694372" y="1825625"/>
            <a:ext cx="0" cy="22992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314844" y="4187825"/>
            <a:ext cx="0" cy="22992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694372" y="4187825"/>
            <a:ext cx="0" cy="22992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725516" y="1723596"/>
            <a:ext cx="0" cy="22992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725516" y="4187825"/>
            <a:ext cx="0" cy="22992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1723572" y="1825625"/>
            <a:ext cx="0" cy="22992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1723572" y="4352797"/>
            <a:ext cx="0" cy="22992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25227" y="1561973"/>
            <a:ext cx="13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 = 1e-4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13572" y="1537494"/>
            <a:ext cx="13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 = 5e-5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540830" y="1475129"/>
            <a:ext cx="13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 = 1e-5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77334" y="6492651"/>
            <a:ext cx="13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70539" y="6401311"/>
            <a:ext cx="13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49298" y="6491456"/>
            <a:ext cx="13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404895" y="6467387"/>
            <a:ext cx="71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8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876424"/>
            <a:ext cx="11468100" cy="47275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Different learning rates at different zoom levels</a:t>
            </a:r>
          </a:p>
          <a:p>
            <a:r>
              <a:rPr lang="en-US" dirty="0" smtClean="0"/>
              <a:t>Different intensities of augmentations 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Different </a:t>
            </a:r>
            <a:r>
              <a:rPr lang="en-US" dirty="0" err="1" smtClean="0">
                <a:sym typeface="Wingdings" panose="05000000000000000000" pitchFamily="2" charset="2"/>
              </a:rPr>
              <a:t>tif</a:t>
            </a:r>
            <a:r>
              <a:rPr lang="en-US" dirty="0" smtClean="0">
                <a:sym typeface="Wingdings" panose="05000000000000000000" pitchFamily="2" charset="2"/>
              </a:rPr>
              <a:t> files in test vs train/validation  try to mimic the distributions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Tried to fix over and under predicting (better balance of precision and recall)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Dataset forming methods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Sliding </a:t>
            </a:r>
            <a:r>
              <a:rPr lang="en-US" dirty="0">
                <a:sym typeface="Wingdings" panose="05000000000000000000" pitchFamily="2" charset="2"/>
              </a:rPr>
              <a:t>window until no mask and &gt; 25% flesh passes the threshold 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Randomly </a:t>
            </a:r>
            <a:r>
              <a:rPr lang="en-US" i="1" dirty="0">
                <a:sym typeface="Wingdings" panose="05000000000000000000" pitchFamily="2" charset="2"/>
              </a:rPr>
              <a:t>sample </a:t>
            </a:r>
            <a:r>
              <a:rPr lang="en-US" i="1" dirty="0" smtClean="0">
                <a:sym typeface="Wingdings" panose="05000000000000000000" pitchFamily="2" charset="2"/>
              </a:rPr>
              <a:t>an even number of normal images each slide (with flesh constraints)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Wanted to try: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Splitting train/</a:t>
            </a:r>
            <a:r>
              <a:rPr lang="en-US" dirty="0" err="1" smtClean="0">
                <a:sym typeface="Wingdings" panose="05000000000000000000" pitchFamily="2" charset="2"/>
              </a:rPr>
              <a:t>val</a:t>
            </a:r>
            <a:r>
              <a:rPr lang="en-US" dirty="0" smtClean="0">
                <a:sym typeface="Wingdings" panose="05000000000000000000" pitchFamily="2" charset="2"/>
              </a:rPr>
              <a:t> and test slides analytically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Different samplings of the normal examples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Use a poor cancer segmentation model to search for flesh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2" y="2183071"/>
            <a:ext cx="3601342" cy="46749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76326" y="1744758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 = 1e-5, 16 batch, 64 epoch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923" y="2114090"/>
            <a:ext cx="3785276" cy="46749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65319" y="1704298"/>
            <a:ext cx="325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 = 5e-6, 16 batch, 100 epoch 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7" y="2241080"/>
            <a:ext cx="3601419" cy="46169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1797" y="1744758"/>
            <a:ext cx="3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 = 5e-5, 16 batch, 48 epoch  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Level 2 Learning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747" y="2125717"/>
            <a:ext cx="3690150" cy="4665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0629" y="1659244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 = 1e-5, 16 batch, 64 epoch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6756" y="1633843"/>
            <a:ext cx="344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LR = 5e-5, 16 batch, 48 epoch 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6" y="2082800"/>
            <a:ext cx="3601808" cy="464322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Level 3 Learning Rates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29700" y="336104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*Ended up raising to 1e-4 for training the final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 Walkthrough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3" y="1307358"/>
            <a:ext cx="4008437" cy="139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3" y="2870200"/>
            <a:ext cx="3824329" cy="3331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92" y="2902539"/>
            <a:ext cx="3778756" cy="3299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948" y="2902539"/>
            <a:ext cx="3771352" cy="3299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586" y="688361"/>
            <a:ext cx="1804987" cy="180498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6907985" y="1590855"/>
            <a:ext cx="863601" cy="251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</p:cNvCxnSpPr>
          <p:nvPr/>
        </p:nvCxnSpPr>
        <p:spPr>
          <a:xfrm flipH="1">
            <a:off x="7225485" y="1590855"/>
            <a:ext cx="2351088" cy="251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3360" y="531991"/>
            <a:ext cx="2504625" cy="21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114300"/>
            <a:ext cx="5586980" cy="648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61" b="50318"/>
          <a:stretch/>
        </p:blipFill>
        <p:spPr>
          <a:xfrm>
            <a:off x="3852360" y="3359150"/>
            <a:ext cx="8339640" cy="286943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7477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Dealing with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3" y="264015"/>
            <a:ext cx="11431588" cy="1588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3" y="1897687"/>
            <a:ext cx="5432704" cy="4164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1897687"/>
            <a:ext cx="5493561" cy="4209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4300" y="6324600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*These are essentially  what is used to search for images to be used in training and validation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3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1" y="0"/>
            <a:ext cx="728111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4044640"/>
            <a:ext cx="4914900" cy="163067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5731863"/>
            <a:ext cx="1242279" cy="53479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5465838" y="4999675"/>
            <a:ext cx="1663700" cy="44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6" y="114300"/>
            <a:ext cx="7265902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5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12" y="68655"/>
            <a:ext cx="8295887" cy="678934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49500" y="6083300"/>
            <a:ext cx="7810499" cy="7747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6982"/>
          <a:stretch/>
        </p:blipFill>
        <p:spPr>
          <a:xfrm>
            <a:off x="593942" y="68669"/>
            <a:ext cx="9711704" cy="1034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12" y="1333500"/>
            <a:ext cx="8938224" cy="552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9100" y="925039"/>
            <a:ext cx="94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488174" y="6070600"/>
            <a:ext cx="8817472" cy="7747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23624" y="3562350"/>
            <a:ext cx="1655076" cy="222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98318" y="1676400"/>
            <a:ext cx="3375282" cy="152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3" y="0"/>
            <a:ext cx="4452937" cy="6795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17" y="787400"/>
            <a:ext cx="7178583" cy="56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20189"/>
            <a:ext cx="7594600" cy="326458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Rounded Rectangle 2"/>
          <p:cNvSpPr/>
          <p:nvPr/>
        </p:nvSpPr>
        <p:spPr>
          <a:xfrm>
            <a:off x="152400" y="4851384"/>
            <a:ext cx="5044854" cy="2413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664025"/>
            <a:ext cx="4356739" cy="57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398664"/>
            <a:ext cx="11044879" cy="60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27000"/>
            <a:ext cx="9605788" cy="660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92100"/>
            <a:ext cx="10213488" cy="62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112" y="2033588"/>
            <a:ext cx="11226800" cy="5167312"/>
          </a:xfrm>
        </p:spPr>
        <p:txBody>
          <a:bodyPr>
            <a:normAutofit/>
          </a:bodyPr>
          <a:lstStyle/>
          <a:p>
            <a:r>
              <a:rPr lang="en-US" dirty="0" smtClean="0"/>
              <a:t>Inherent class imbalance </a:t>
            </a:r>
          </a:p>
          <a:p>
            <a:r>
              <a:rPr lang="en-US" dirty="0" smtClean="0"/>
              <a:t>Limited subset of the full Camelyon16 </a:t>
            </a:r>
            <a:r>
              <a:rPr lang="en-US" dirty="0"/>
              <a:t>dataset </a:t>
            </a:r>
            <a:r>
              <a:rPr lang="en-US" dirty="0" smtClean="0"/>
              <a:t>(20 slides)</a:t>
            </a:r>
          </a:p>
          <a:p>
            <a:r>
              <a:rPr lang="en-US" dirty="0" smtClean="0"/>
              <a:t>Highest magnification levels (level 0 &amp; 1) can be too large to load into RAM</a:t>
            </a:r>
          </a:p>
          <a:p>
            <a:pPr lvl="1"/>
            <a:r>
              <a:rPr lang="en-US" dirty="0" smtClean="0"/>
              <a:t>Can crash non </a:t>
            </a:r>
            <a:r>
              <a:rPr lang="en-US" dirty="0" err="1" smtClean="0"/>
              <a:t>Colab</a:t>
            </a:r>
            <a:r>
              <a:rPr lang="en-US" dirty="0" smtClean="0"/>
              <a:t> Pro environments </a:t>
            </a:r>
            <a:r>
              <a:rPr lang="en-US" dirty="0" smtClean="0">
                <a:sym typeface="Wingdings" panose="05000000000000000000" pitchFamily="2" charset="2"/>
              </a:rPr>
              <a:t> </a:t>
            </a:r>
          </a:p>
          <a:p>
            <a:r>
              <a:rPr lang="en-US" dirty="0" err="1" smtClean="0">
                <a:sym typeface="Wingdings" panose="05000000000000000000" pitchFamily="2" charset="2"/>
              </a:rPr>
              <a:t>Tif</a:t>
            </a:r>
            <a:r>
              <a:rPr lang="en-US" dirty="0" smtClean="0">
                <a:sym typeface="Wingdings" panose="05000000000000000000" pitchFamily="2" charset="2"/>
              </a:rPr>
              <a:t> files are large even when storing them on disk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Nearly fills up non </a:t>
            </a:r>
            <a:r>
              <a:rPr lang="en-US" dirty="0" err="1" smtClean="0">
                <a:sym typeface="Wingdings" panose="05000000000000000000" pitchFamily="2" charset="2"/>
              </a:rPr>
              <a:t>Colab</a:t>
            </a:r>
            <a:r>
              <a:rPr lang="en-US" dirty="0" smtClean="0">
                <a:sym typeface="Wingdings" panose="05000000000000000000" pitchFamily="2" charset="2"/>
              </a:rPr>
              <a:t> Pro </a:t>
            </a:r>
            <a:r>
              <a:rPr lang="en-US" dirty="0" smtClean="0"/>
              <a:t>environments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193" y="4889500"/>
            <a:ext cx="5206840" cy="181768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2300" y="314325"/>
            <a:ext cx="11239500" cy="1325563"/>
          </a:xfrm>
        </p:spPr>
        <p:txBody>
          <a:bodyPr/>
          <a:lstStyle/>
          <a:p>
            <a:r>
              <a:rPr lang="en-US" dirty="0" smtClean="0"/>
              <a:t>Data Challenges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" y="314325"/>
            <a:ext cx="9267825" cy="361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48"/>
            <a:ext cx="12257566" cy="211775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0" y="3441700"/>
            <a:ext cx="12192000" cy="965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18" y="1003300"/>
            <a:ext cx="8544921" cy="5656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314325"/>
            <a:ext cx="92678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63" y="691660"/>
            <a:ext cx="7818438" cy="5677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174625"/>
            <a:ext cx="9267825" cy="36195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590024" y="1524000"/>
            <a:ext cx="2429776" cy="2413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90024" y="4660900"/>
            <a:ext cx="2848876" cy="279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2" y="736600"/>
            <a:ext cx="11741488" cy="595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2" y="331450"/>
            <a:ext cx="10501313" cy="2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https://www.tensorflow.org/tutorials/images/transfer_learning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https://www.tensorflow.org/tutorials/load_data/images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https://www.tensorflow.org/tutorials/images/segmentation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https://www.tensorflow.org/tutorials/images/cnn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https://arxiv.org/abs/1505.04597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https://arxiv.org/abs/1703.02442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0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9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314325"/>
            <a:ext cx="11239500" cy="1325563"/>
          </a:xfrm>
        </p:spPr>
        <p:txBody>
          <a:bodyPr/>
          <a:lstStyle/>
          <a:p>
            <a:r>
              <a:rPr lang="en-US" dirty="0" smtClean="0"/>
              <a:t>Splitting data for training, validation, and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639888"/>
            <a:ext cx="10833100" cy="5121275"/>
          </a:xfrm>
        </p:spPr>
        <p:txBody>
          <a:bodyPr>
            <a:normAutofit/>
          </a:bodyPr>
          <a:lstStyle/>
          <a:p>
            <a:r>
              <a:rPr lang="en-US" dirty="0"/>
              <a:t>17 </a:t>
            </a:r>
            <a:r>
              <a:rPr lang="en-US" dirty="0" smtClean="0"/>
              <a:t>slides used </a:t>
            </a:r>
            <a:r>
              <a:rPr lang="en-US" dirty="0"/>
              <a:t>for training/validation; 3 </a:t>
            </a:r>
            <a:r>
              <a:rPr lang="en-US" dirty="0" smtClean="0"/>
              <a:t>slides used </a:t>
            </a:r>
            <a:r>
              <a:rPr lang="en-US" dirty="0"/>
              <a:t>for </a:t>
            </a:r>
            <a:r>
              <a:rPr lang="en-US" dirty="0" smtClean="0"/>
              <a:t>test</a:t>
            </a:r>
          </a:p>
          <a:p>
            <a:pPr lvl="1"/>
            <a:r>
              <a:rPr lang="en-US" dirty="0"/>
              <a:t>Testing data is left as whole slides</a:t>
            </a:r>
          </a:p>
          <a:p>
            <a:pPr lvl="1"/>
            <a:r>
              <a:rPr lang="en-US" dirty="0" smtClean="0"/>
              <a:t>Train and </a:t>
            </a:r>
            <a:r>
              <a:rPr lang="en-US" dirty="0" err="1" smtClean="0"/>
              <a:t>val</a:t>
            </a:r>
            <a:r>
              <a:rPr lang="en-US" dirty="0" smtClean="0"/>
              <a:t> data are saved as fixed size (e.g. 299 x 299) sub image datasets</a:t>
            </a:r>
          </a:p>
          <a:p>
            <a:r>
              <a:rPr lang="en-US" dirty="0" smtClean="0"/>
              <a:t>Split datasets by level; each model is only trained at one mag level</a:t>
            </a:r>
          </a:p>
          <a:p>
            <a:r>
              <a:rPr lang="en-US" dirty="0" smtClean="0"/>
              <a:t>Wanted roughly even splitting between normal and cancerous examples</a:t>
            </a:r>
          </a:p>
          <a:p>
            <a:pPr lvl="1"/>
            <a:r>
              <a:rPr lang="en-US" dirty="0" smtClean="0"/>
              <a:t>First add every cancerous example from each slide</a:t>
            </a:r>
          </a:p>
          <a:p>
            <a:pPr lvl="1"/>
            <a:r>
              <a:rPr lang="en-US" dirty="0" smtClean="0"/>
              <a:t>Next determine how many `N` non cancerous samples are needed per slide to have unbalanced classes in the training and validation data</a:t>
            </a:r>
          </a:p>
          <a:p>
            <a:pPr lvl="1"/>
            <a:r>
              <a:rPr lang="en-US" dirty="0" smtClean="0"/>
              <a:t>Randomly sample regions of each slide (still at the current zoom level) until `N` have been added</a:t>
            </a:r>
          </a:p>
          <a:p>
            <a:pPr lvl="2"/>
            <a:r>
              <a:rPr lang="en-US" dirty="0" smtClean="0"/>
              <a:t>Add them to the negative set if there are no positives in the mask and there is &gt; 25% flesh value in the sub image (using starter code </a:t>
            </a:r>
            <a:r>
              <a:rPr lang="en-US" dirty="0" err="1" smtClean="0"/>
              <a:t>util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7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augmentations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719" y="1546225"/>
            <a:ext cx="7483717" cy="4351338"/>
          </a:xfrm>
        </p:spPr>
        <p:txBody>
          <a:bodyPr/>
          <a:lstStyle/>
          <a:p>
            <a:r>
              <a:rPr lang="en-US" dirty="0" smtClean="0"/>
              <a:t>Attempted to follow the augmentations of the paper fairly closely</a:t>
            </a:r>
          </a:p>
          <a:p>
            <a:endParaRPr lang="en-US" dirty="0"/>
          </a:p>
          <a:p>
            <a:r>
              <a:rPr lang="en-US" dirty="0" smtClean="0"/>
              <a:t>Right: Original and augmented training examples</a:t>
            </a:r>
          </a:p>
          <a:p>
            <a:r>
              <a:rPr lang="en-US" dirty="0" smtClean="0"/>
              <a:t>Below: excerpt from </a:t>
            </a:r>
            <a:r>
              <a:rPr lang="en-US" i="1" dirty="0" smtClean="0"/>
              <a:t>Detecting Cancer Metastases on </a:t>
            </a:r>
            <a:r>
              <a:rPr lang="en-US" i="1" dirty="0" err="1" smtClean="0"/>
              <a:t>Gigapixel</a:t>
            </a:r>
            <a:r>
              <a:rPr lang="en-US" i="1" dirty="0" smtClean="0"/>
              <a:t> Pathology Images 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940" y="182968"/>
            <a:ext cx="1675028" cy="1610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55" y="176616"/>
            <a:ext cx="1710580" cy="161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56" y="3486357"/>
            <a:ext cx="1675682" cy="1610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918" y="3486358"/>
            <a:ext cx="1731840" cy="1610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6685" y="5104347"/>
            <a:ext cx="1574483" cy="1610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8008" y="5096806"/>
            <a:ext cx="1634131" cy="1610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490" y="1907056"/>
            <a:ext cx="1685353" cy="1610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1918" y="1911617"/>
            <a:ext cx="1659250" cy="1610449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5" idx="3"/>
            <a:endCxn id="4" idx="1"/>
          </p:cNvCxnSpPr>
          <p:nvPr/>
        </p:nvCxnSpPr>
        <p:spPr>
          <a:xfrm>
            <a:off x="10062135" y="981840"/>
            <a:ext cx="254805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11" idx="1"/>
          </p:cNvCxnSpPr>
          <p:nvPr/>
        </p:nvCxnSpPr>
        <p:spPr>
          <a:xfrm>
            <a:off x="10039843" y="2712280"/>
            <a:ext cx="242075" cy="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10063438" y="4291582"/>
            <a:ext cx="21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  <a:endCxn id="8" idx="1"/>
          </p:cNvCxnSpPr>
          <p:nvPr/>
        </p:nvCxnSpPr>
        <p:spPr>
          <a:xfrm>
            <a:off x="10102139" y="5902030"/>
            <a:ext cx="264546" cy="7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463" y="4593891"/>
            <a:ext cx="7705859" cy="18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4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Success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r>
              <a:rPr lang="en-US" dirty="0" smtClean="0"/>
              <a:t>To quantify overall accuracy for predicting heat maps and masks, the following are what based prediction success on at the slide level: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806" y="2632274"/>
            <a:ext cx="4683158" cy="356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64" y="3025378"/>
            <a:ext cx="2820894" cy="1951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26" y="5371305"/>
            <a:ext cx="7823217" cy="10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9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350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Attempt at Semantic Segmentation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6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 Attempt – Unet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8926"/>
            <a:ext cx="10515600" cy="2784474"/>
          </a:xfrm>
        </p:spPr>
        <p:txBody>
          <a:bodyPr>
            <a:normAutofit/>
          </a:bodyPr>
          <a:lstStyle/>
          <a:p>
            <a:r>
              <a:rPr lang="en-US" dirty="0" smtClean="0"/>
              <a:t>Try to incorporate information about both “what” and “where” to localize tumors  </a:t>
            </a:r>
            <a:r>
              <a:rPr lang="en-US" dirty="0" smtClean="0">
                <a:sym typeface="Wingdings" panose="05000000000000000000" pitchFamily="2" charset="2"/>
              </a:rPr>
              <a:t> Unet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Has been used for similar tasks (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arxiv.org/abs/1505.04597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Would output a tensor that is the same shape as the input but with channels for the confidence of each class </a:t>
            </a:r>
            <a:r>
              <a:rPr lang="en-US" dirty="0" smtClean="0">
                <a:sym typeface="Wingdings" panose="05000000000000000000" pitchFamily="2" charset="2"/>
              </a:rPr>
              <a:t> argmax to find the output mask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Similar to classifying each pixel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82" y="3519708"/>
            <a:ext cx="5000018" cy="333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9712</TotalTime>
  <Words>1008</Words>
  <Application>Microsoft Office PowerPoint</Application>
  <PresentationFormat>Widescreen</PresentationFormat>
  <Paragraphs>145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Wingdings</vt:lpstr>
      <vt:lpstr>Office Theme</vt:lpstr>
      <vt:lpstr>Medical Imaging Segmentation</vt:lpstr>
      <vt:lpstr>In This Presentation</vt:lpstr>
      <vt:lpstr>Dealing with the Data</vt:lpstr>
      <vt:lpstr>Data Challenges </vt:lpstr>
      <vt:lpstr>Splitting data for training, validation, and testing</vt:lpstr>
      <vt:lpstr>Data augmentations </vt:lpstr>
      <vt:lpstr>Defining Success Metrics</vt:lpstr>
      <vt:lpstr>Attempt at Semantic Segmentation</vt:lpstr>
      <vt:lpstr>Semantic Segmentation Attempt – Unet </vt:lpstr>
      <vt:lpstr>PowerPoint Presentation</vt:lpstr>
      <vt:lpstr>Level 3 Training Attempt Results</vt:lpstr>
      <vt:lpstr>Semantic Segmentation Challenges </vt:lpstr>
      <vt:lpstr>Shift to Classification</vt:lpstr>
      <vt:lpstr>Classification Attempt – Simple CNN</vt:lpstr>
      <vt:lpstr>Single Zoom Level CNN Architecture</vt:lpstr>
      <vt:lpstr>PowerPoint Presentation</vt:lpstr>
      <vt:lpstr>New Definitions Regarding Classification Model</vt:lpstr>
      <vt:lpstr>Classification Metrics of Success</vt:lpstr>
      <vt:lpstr>Results</vt:lpstr>
      <vt:lpstr>Level 1, 2, 3 Predictions on Holdout Test Slides</vt:lpstr>
      <vt:lpstr>Success Metrics on test set </vt:lpstr>
      <vt:lpstr>Training curves for saved weights</vt:lpstr>
      <vt:lpstr>Experiments</vt:lpstr>
      <vt:lpstr>Experiments </vt:lpstr>
      <vt:lpstr>Level 2 Learning Rates</vt:lpstr>
      <vt:lpstr>Level 3 Learning Rates </vt:lpstr>
      <vt:lpstr>Code Walkthrough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Jenkins, Ian P</dc:creator>
  <cp:lastModifiedBy>Jenkins, Ian P</cp:lastModifiedBy>
  <cp:revision>150</cp:revision>
  <dcterms:created xsi:type="dcterms:W3CDTF">2020-12-14T05:25:12Z</dcterms:created>
  <dcterms:modified xsi:type="dcterms:W3CDTF">2020-12-20T23:19:35Z</dcterms:modified>
</cp:coreProperties>
</file>